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3" r:id="rId8"/>
    <p:sldId id="262" r:id="rId9"/>
    <p:sldId id="261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94660"/>
  </p:normalViewPr>
  <p:slideViewPr>
    <p:cSldViewPr snapToGrid="0">
      <p:cViewPr varScale="1">
        <p:scale>
          <a:sx n="86" d="100"/>
          <a:sy n="86" d="100"/>
        </p:scale>
        <p:origin x="6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06DAAB-AA69-4A2F-936B-FE1B7CF8F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6DE0D5-E7E4-46B3-9AE1-843E3D40E7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CE2488-EE10-415F-95A2-D82175C99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9E20-FDD6-4149-89A4-4D523D71BF1F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F91B6E-1489-4396-91A3-54C66F486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9E0EB3-97EC-4653-B511-439DD333D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9C025-082E-4CDB-BC0F-407A36762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734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37F0D2-46F1-41A7-B08A-C842CA520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A44B36-9438-495F-A078-9C73EE6AB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F0DECF-6F3B-4315-AB4C-A4C4FB39D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9E20-FDD6-4149-89A4-4D523D71BF1F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40BDD2-0640-4489-A8BC-363DE03FD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82560E-3B20-47A2-A29D-C7E6A282E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9C025-082E-4CDB-BC0F-407A36762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006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5BE411-B47A-4C90-8F4B-8B47A1C7A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4886BC-CDD2-4BA9-A833-27AFD75CB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15D44F-7CBF-4479-B8FA-637C7B8D6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9E20-FDD6-4149-89A4-4D523D71BF1F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059850-E277-49CC-B69D-35F01BE8E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F4D351-3176-49D5-840B-54740D788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9C025-082E-4CDB-BC0F-407A36762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915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4D9B36-815F-42DB-9789-546905406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CBE105-2B3E-4944-A276-5F9D1C6705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10A1D1B-A172-457E-9EB1-550B6BAF23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200481-7070-4FEB-9AE5-41653EF70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9E20-FDD6-4149-89A4-4D523D71BF1F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955074-3C90-4BB9-A493-0A44657E9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9ED9DC-3A45-4E72-87C1-965442477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9C025-082E-4CDB-BC0F-407A36762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881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FD5B30-8ACB-4216-8DB1-FAD42AD1B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1033FF-84E5-4852-8149-BC036C6D2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1FCB4D9-05CE-442C-AB6B-D1E7D53C06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FB9BC6-2585-40AA-A9A3-2BB011C6C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D814139-CBDF-4121-9B52-EBB0A7CD98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E6B7364-5F15-4008-BB67-FC5373FA4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9E20-FDD6-4149-89A4-4D523D71BF1F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72993F2-F3C4-4A6F-9E02-9EF168A0A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6745F16-56F3-49D3-B5D5-638A9AFCC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9C025-082E-4CDB-BC0F-407A36762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064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AF1A33-7872-456E-A96C-7C46D588C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0502C66-DBB8-4C6D-BF39-E8C82D0D6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9E20-FDD6-4149-89A4-4D523D71BF1F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AFF0866-4C71-462C-A576-F9DEB29F9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5915B40-2424-4CAC-A059-9C000118B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9C025-082E-4CDB-BC0F-407A36762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700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5D59B6-F2E1-4407-910D-3094A950F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9E20-FDD6-4149-89A4-4D523D71BF1F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93D0959-0CFE-4A94-999F-7CF42D77C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0AA0D1B-B124-4341-876C-98A020BB1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9C025-082E-4CDB-BC0F-407A36762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734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07170D-3D62-49AA-873B-D418FC1CC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018DEE-E0B9-4CF9-959D-C4FD2F6F5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3EC5C1F-5EDF-4ED5-8468-6C6E19B1F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3A2DD0-2528-4649-988A-CE45A4722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9E20-FDD6-4149-89A4-4D523D71BF1F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7CC04B6-748C-46C6-A1B9-B0D75ED7F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D7A594C-57C2-47BD-9FB0-587AC8205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9C025-082E-4CDB-BC0F-407A36762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96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758F2-5DCD-42BC-A445-B02008D7B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40C09AD-137D-41C6-B756-A1CF21F8A7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E73F7E-B7C7-4481-A371-6856F9AF1C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942837-2A58-4B31-8147-E6A59FFBC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9E20-FDD6-4149-89A4-4D523D71BF1F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A7A0B0-62BA-489F-9C58-784EFD525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70F0F5-CBCB-4ACF-89BE-FF22AF450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9C025-082E-4CDB-BC0F-407A36762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25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213B97-FD19-45A2-91CA-72E218CA7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5CC657-40C1-4619-9A45-E655B033CA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E097B9-A34F-442D-BFE1-0BCB24C9B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9E20-FDD6-4149-89A4-4D523D71BF1F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9D8E2D-1FE6-4415-9655-1096081AD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0777BF-C98B-4CE1-A1B2-ED9D87BFF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9C025-082E-4CDB-BC0F-407A36762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0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CCBC52-2987-4B2B-B3B5-6E755B648A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A2CA2BD-D410-439E-9AD9-F79C128F12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13F345-0922-45AE-A268-221E95E06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9E20-FDD6-4149-89A4-4D523D71BF1F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0BE391-7297-4FDE-A7C5-BC8A5A283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7AB5D9-58F7-4532-8FE9-9B4D8EFAD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9C025-082E-4CDB-BC0F-407A36762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214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5F110C-54D4-4E7B-A513-6B1E10C0C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AFB204-C97D-440D-AAC5-2E03B438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443FB4-0067-4C40-ADAC-D2AAE5337B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89E20-FDD6-4149-89A4-4D523D71BF1F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ABD606-35B9-49DD-A6FE-0C12A483EB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74E4C7-BD33-4F0A-8558-2F80AAACC3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9C025-082E-4CDB-BC0F-407A36762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245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g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118" y="0"/>
            <a:ext cx="123481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57654" y="1257222"/>
            <a:ext cx="7391400" cy="1325563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Ленинградская область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Приозерский муниципальный район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комбинированного вида №9»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230244" y="5178152"/>
            <a:ext cx="876114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Подготовила: музыкальный руководитель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Азнаева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Наталия Олеговна</a:t>
            </a: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Приозерск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г.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06981" y="2818639"/>
            <a:ext cx="10054354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9525">
                  <a:solidFill>
                    <a:srgbClr val="0070C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mic Sans MS" panose="030F0702030302020204" pitchFamily="66" charset="0"/>
              </a:rPr>
              <a:t>Музыкальные события </a:t>
            </a:r>
          </a:p>
          <a:p>
            <a:pPr algn="ctr"/>
            <a:r>
              <a:rPr lang="ru-RU" sz="6600" b="1" cap="none" spc="0" dirty="0" smtClean="0">
                <a:ln w="9525">
                  <a:solidFill>
                    <a:srgbClr val="0070C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mic Sans MS" panose="030F0702030302020204" pitchFamily="66" charset="0"/>
              </a:rPr>
              <a:t>августа 2024 г. </a:t>
            </a:r>
            <a:endParaRPr lang="ru-RU" sz="6600" b="1" cap="none" spc="0" dirty="0">
              <a:ln w="9525">
                <a:solidFill>
                  <a:srgbClr val="0070C0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6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B1A4E-65AB-4641-85CB-A953FFF26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6E9182-DED9-4CB3-BB2E-3FE7DA9AB51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95" y="896491"/>
            <a:ext cx="3990056" cy="22493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38BFFC6-C788-4E09-A6AA-D46E067F516A}"/>
              </a:ext>
            </a:extLst>
          </p:cNvPr>
          <p:cNvSpPr/>
          <p:nvPr/>
        </p:nvSpPr>
        <p:spPr>
          <a:xfrm>
            <a:off x="3474865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25A5263-E4CD-4C45-ADB3-308450A342FF}"/>
              </a:ext>
            </a:extLst>
          </p:cNvPr>
          <p:cNvSpPr/>
          <p:nvPr/>
        </p:nvSpPr>
        <p:spPr>
          <a:xfrm>
            <a:off x="2522818" y="-4382"/>
            <a:ext cx="71463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2400" b="1" dirty="0">
                <a:ln/>
                <a:solidFill>
                  <a:schemeClr val="accent4"/>
                </a:solidFill>
              </a:rPr>
              <a:t>Мы зарядкой заниматься начинаем по утрам,</a:t>
            </a:r>
          </a:p>
          <a:p>
            <a:pPr algn="ctr"/>
            <a:r>
              <a:rPr lang="ru-RU" sz="2400" b="1" cap="none" spc="0" dirty="0">
                <a:ln/>
                <a:solidFill>
                  <a:schemeClr val="accent4"/>
                </a:solidFill>
                <a:effectLst/>
              </a:rPr>
              <a:t>Пусть болезни нас боятся, пусть они не ходят к нам!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8FE4D30-A85A-41E9-97FB-62FB499BDFD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574" y="960693"/>
            <a:ext cx="4036283" cy="30373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676A73F-41DC-422F-8595-B8D9A1D78BA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0097"/>
            <a:ext cx="4158742" cy="31294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832935E-E329-4A68-8077-92772B629FC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766" y="4303904"/>
            <a:ext cx="4294091" cy="24207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B02C8DD-CFF1-41B1-9D52-D3C77C4DDAD0}"/>
              </a:ext>
            </a:extLst>
          </p:cNvPr>
          <p:cNvSpPr/>
          <p:nvPr/>
        </p:nvSpPr>
        <p:spPr>
          <a:xfrm>
            <a:off x="4139988" y="1185299"/>
            <a:ext cx="415874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YS Text"/>
              </a:rPr>
              <a:t>Утренняя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</a:t>
            </a:r>
            <a:r>
              <a:rPr lang="ru-RU" b="1" dirty="0">
                <a:solidFill>
                  <a:srgbClr val="333333"/>
                </a:solidFill>
                <a:latin typeface="YS Text"/>
              </a:rPr>
              <a:t>зарядка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— лучший способ усилить</a:t>
            </a:r>
          </a:p>
          <a:p>
            <a:r>
              <a:rPr lang="ru-RU" dirty="0">
                <a:solidFill>
                  <a:srgbClr val="333333"/>
                </a:solidFill>
                <a:latin typeface="YS Text"/>
              </a:rPr>
              <a:t> защитные свойства организма и повысить иммунитет. Преимущества </a:t>
            </a:r>
            <a:r>
              <a:rPr lang="ru-RU" b="1" dirty="0">
                <a:solidFill>
                  <a:srgbClr val="333333"/>
                </a:solidFill>
                <a:latin typeface="YS Text"/>
              </a:rPr>
              <a:t>зарядки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</a:t>
            </a:r>
            <a:r>
              <a:rPr lang="ru-RU" b="1" dirty="0">
                <a:solidFill>
                  <a:srgbClr val="333333"/>
                </a:solidFill>
                <a:latin typeface="YS Text"/>
              </a:rPr>
              <a:t>на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</a:t>
            </a:r>
            <a:r>
              <a:rPr lang="ru-RU" b="1" dirty="0">
                <a:solidFill>
                  <a:srgbClr val="333333"/>
                </a:solidFill>
                <a:latin typeface="YS Text"/>
              </a:rPr>
              <a:t>улице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.</a:t>
            </a:r>
          </a:p>
          <a:p>
            <a:r>
              <a:rPr lang="ru-RU" dirty="0">
                <a:solidFill>
                  <a:srgbClr val="333333"/>
                </a:solidFill>
                <a:latin typeface="YS Text"/>
              </a:rPr>
              <a:t> </a:t>
            </a:r>
            <a:r>
              <a:rPr lang="ru-RU" b="1" dirty="0">
                <a:solidFill>
                  <a:srgbClr val="333333"/>
                </a:solidFill>
                <a:latin typeface="YS Text"/>
              </a:rPr>
              <a:t>Зарядка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для детей </a:t>
            </a:r>
            <a:r>
              <a:rPr lang="ru-RU" b="1" dirty="0">
                <a:solidFill>
                  <a:srgbClr val="333333"/>
                </a:solidFill>
                <a:latin typeface="YS Text"/>
              </a:rPr>
              <a:t>на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</a:t>
            </a:r>
            <a:r>
              <a:rPr lang="ru-RU" b="1" dirty="0">
                <a:solidFill>
                  <a:srgbClr val="333333"/>
                </a:solidFill>
                <a:latin typeface="YS Text"/>
              </a:rPr>
              <a:t>улице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– это прекрасный способ взбодриться, насытить организм кислородом и снабдить энергией. </a:t>
            </a:r>
          </a:p>
          <a:p>
            <a:r>
              <a:rPr lang="ru-RU" dirty="0">
                <a:solidFill>
                  <a:srgbClr val="333333"/>
                </a:solidFill>
                <a:latin typeface="YS Text"/>
              </a:rPr>
              <a:t>Это одновременно и закаливание, и повышение мышечного тонуса. К тому же, </a:t>
            </a:r>
            <a:r>
              <a:rPr lang="ru-RU" b="1" dirty="0">
                <a:solidFill>
                  <a:srgbClr val="333333"/>
                </a:solidFill>
                <a:latin typeface="YS Text"/>
              </a:rPr>
              <a:t>зарядка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утром </a:t>
            </a:r>
            <a:r>
              <a:rPr lang="ru-RU" b="1" dirty="0">
                <a:solidFill>
                  <a:srgbClr val="333333"/>
                </a:solidFill>
                <a:latin typeface="YS Text"/>
              </a:rPr>
              <a:t>на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</a:t>
            </a:r>
            <a:r>
              <a:rPr lang="ru-RU" b="1" dirty="0">
                <a:solidFill>
                  <a:srgbClr val="333333"/>
                </a:solidFill>
                <a:latin typeface="YS Text"/>
              </a:rPr>
              <a:t>улице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– это необыденное и интересное начало рабочего дня.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770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7C551EEC-DDAD-4ECB-9F89-1CB92E93F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072" cy="686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B0C28CD-0E84-4694-BD57-0A697F5116E5}"/>
              </a:ext>
            </a:extLst>
          </p:cNvPr>
          <p:cNvSpPr/>
          <p:nvPr/>
        </p:nvSpPr>
        <p:spPr>
          <a:xfrm>
            <a:off x="5662863" y="23001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YS Text"/>
              </a:rPr>
              <a:t>Празднование дня ВМФ </a:t>
            </a:r>
            <a:r>
              <a:rPr lang="ru-RU" b="1" dirty="0">
                <a:solidFill>
                  <a:srgbClr val="333333"/>
                </a:solidFill>
                <a:latin typeface="YS Text"/>
              </a:rPr>
              <a:t>в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детском саду – хороший повод для воспитания у дошкольников чувства сопричастности к лучшим традициям своей Родины, формирование у детей гордости за славный российский флот. 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B1FA5E-9BF3-4CD9-872B-465D6BE354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74"/>
          <a:stretch/>
        </p:blipFill>
        <p:spPr>
          <a:xfrm rot="5400000">
            <a:off x="-23493" y="2974728"/>
            <a:ext cx="4055993" cy="3598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1FC67B9-BD51-4AC1-9397-3AB474B970E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09007" y="2746095"/>
            <a:ext cx="4055993" cy="40559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A3AA80D-B456-4EA1-A6A8-C57ECC66F21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328" y="1430343"/>
            <a:ext cx="4070743" cy="542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157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D54068ED-319A-4297-AE07-C6F7F6EDB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094" y="-65314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12DE98-5982-43B9-8342-1398A2571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706AE18-BE2C-4DBC-B9EE-052A7139574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1403" y="0"/>
            <a:ext cx="3668631" cy="36686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BFA85D-8FDF-460C-A55D-0FF58AE486A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094" y="3224463"/>
            <a:ext cx="3633537" cy="36335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524CC80-1C87-4E9E-B787-81D9A59AA06A}"/>
              </a:ext>
            </a:extLst>
          </p:cNvPr>
          <p:cNvSpPr/>
          <p:nvPr/>
        </p:nvSpPr>
        <p:spPr>
          <a:xfrm>
            <a:off x="3834586" y="823806"/>
            <a:ext cx="323150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62626"/>
                </a:solidFill>
                <a:latin typeface="Roboto"/>
              </a:rPr>
              <a:t>В ходе мероприятия воспитанники познакомились с историей возникновения русского флота, узнали о морских профессиях, рассмотрели </a:t>
            </a:r>
            <a:r>
              <a:rPr lang="ru-RU" dirty="0"/>
              <a:t>Кортик-  обязательный атрибут</a:t>
            </a:r>
          </a:p>
          <a:p>
            <a:r>
              <a:rPr lang="ru-RU" dirty="0"/>
              <a:t>формы моряков</a:t>
            </a:r>
            <a:r>
              <a:rPr lang="ru-RU" dirty="0">
                <a:solidFill>
                  <a:srgbClr val="262626"/>
                </a:solidFill>
                <a:latin typeface="Roboto"/>
              </a:rPr>
              <a:t>. </a:t>
            </a:r>
          </a:p>
          <a:p>
            <a:r>
              <a:rPr lang="ru-RU" dirty="0">
                <a:solidFill>
                  <a:srgbClr val="262626"/>
                </a:solidFill>
                <a:latin typeface="Roboto"/>
              </a:rPr>
              <a:t> Педагоги познакомили детей с такими понятиями, как "рында", "палуба", "штурвал", "якорь", желающих пригласили принять участие в перетягивании каната.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0331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1A34477-CCC2-461A-AE1D-A016B1B55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C8E0A9-BCAE-4E06-B915-DB344F1900D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645" y="3685592"/>
            <a:ext cx="3172408" cy="3172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972CD7-8A2F-489B-85C7-FAB5CF5117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272" y="3925893"/>
            <a:ext cx="5072742" cy="28597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82032D2-1245-49D0-9B11-F98CD6C71C9B}"/>
              </a:ext>
            </a:extLst>
          </p:cNvPr>
          <p:cNvSpPr/>
          <p:nvPr/>
        </p:nvSpPr>
        <p:spPr>
          <a:xfrm>
            <a:off x="606153" y="-130428"/>
            <a:ext cx="11240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Кукольный спектакль «Огородники»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7D3ACBF-B233-4C58-B369-3578E008F03A}"/>
              </a:ext>
            </a:extLst>
          </p:cNvPr>
          <p:cNvSpPr/>
          <p:nvPr/>
        </p:nvSpPr>
        <p:spPr>
          <a:xfrm>
            <a:off x="344885" y="1261757"/>
            <a:ext cx="117441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YS Text"/>
              </a:rPr>
              <a:t>Кукольный театр в силу своей театральной зрелищности, необычайности, особой эмоциональности очень важен в жизни ребенка. Положительные эмоции стимулируют активное внимание, а следовательно, и понимание происходящего в спектакле, стимулируют и речь малыша. Кукольный театр, безусловно, обогащает предоставления ребенка и воспитывает его. Спектакль был показан в рамках тематической недели «Дары сада-огорода» и способствовал обобщению и систематизации знаний детей об овощах, фруктах и ягодах, огородных работах.</a:t>
            </a:r>
          </a:p>
          <a:p>
            <a:r>
              <a:rPr lang="ru-RU" b="1" dirty="0"/>
              <a:t> </a:t>
            </a: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81708C2-5063-4BEA-BDC3-4E7D3FAA322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45458" y="3611119"/>
            <a:ext cx="3172408" cy="3172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72037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D47178FE-B132-4E03-A1C9-57081909C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27" y="1100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0A03580-B4C4-4C5A-8BE9-18509FD523FA}"/>
              </a:ext>
            </a:extLst>
          </p:cNvPr>
          <p:cNvSpPr/>
          <p:nvPr/>
        </p:nvSpPr>
        <p:spPr>
          <a:xfrm>
            <a:off x="111966" y="1162464"/>
            <a:ext cx="1219199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F1A25"/>
                </a:solidFill>
                <a:latin typeface="-apple-system"/>
              </a:rPr>
              <a:t>Музыкальные игры и забавы в детском саду не только развлекают детей, но и играют важную роль в их общем развитии. Они способствуют формированию музыкального слуха, развитию ритмических навыков, улучшению координации движений и развитию социальных навыков. Эти занятия создают положительное и веселое окружение, в котором дети могут свободно выражать себя, развивая творческие и художественные способности. Музыкальные игры также способствуют общению и взаимодействию между детьми, укрепляя командный дух. Они являются эффективным средством введения элементов обучения в форме игры, что делает учебный процесс более увлекательным и запоминающимся для малышей.</a:t>
            </a: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849F948-7C36-4BB5-BF34-6AD3F8B36568}"/>
              </a:ext>
            </a:extLst>
          </p:cNvPr>
          <p:cNvSpPr/>
          <p:nvPr/>
        </p:nvSpPr>
        <p:spPr>
          <a:xfrm>
            <a:off x="3706549" y="329506"/>
            <a:ext cx="45549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ИГРЫ-ЗАБАВЫ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BD56AC-5A88-4E21-9747-5C3C915A6E1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3929" y="4823912"/>
            <a:ext cx="2062889" cy="20628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E0642DB-F115-480E-872B-A19BA6D4305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61373" y="4795693"/>
            <a:ext cx="2005285" cy="20052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8FDA1C2-8495-4AE5-AC7C-5C278D28B3E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65827" y="4857119"/>
            <a:ext cx="1940951" cy="19409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28B1907-5E6C-4C86-AEDB-B370C613EF4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236722" y="4877101"/>
            <a:ext cx="1940951" cy="19409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9E7EC8F-0826-4059-A850-2F6C848E613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06501" y="3780037"/>
            <a:ext cx="1786127" cy="17861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453906A-A40F-4505-87B8-D22D952CC83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466" y="3149089"/>
            <a:ext cx="2902589" cy="1637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12778B8-41AE-4725-AA85-FECA14E051AE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45" y="3177253"/>
            <a:ext cx="2838943" cy="16012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92873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12039418-2ED4-4004-BB7C-39714FEFC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CE6EB51-B398-4297-9F6D-354AA6857022}"/>
              </a:ext>
            </a:extLst>
          </p:cNvPr>
          <p:cNvSpPr/>
          <p:nvPr/>
        </p:nvSpPr>
        <p:spPr>
          <a:xfrm>
            <a:off x="444269" y="-79355"/>
            <a:ext cx="114426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Путешествие по экологической тропе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12FC500-C18B-4AF4-B2B4-33A9793B4AB0}"/>
              </a:ext>
            </a:extLst>
          </p:cNvPr>
          <p:cNvSpPr/>
          <p:nvPr/>
        </p:nvSpPr>
        <p:spPr>
          <a:xfrm>
            <a:off x="139159" y="526735"/>
            <a:ext cx="1170960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</a:rPr>
              <a:t>Задачи: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</a:rPr>
              <a:t>Систематизировать знания об окружающей  природе, познакомить с разнообразием растительного мира  малой Родины, показать неповторимость, величие, силу и красоту природы;</a:t>
            </a:r>
            <a:endParaRPr lang="ru-RU" dirty="0">
              <a:solidFill>
                <a:srgbClr val="333333"/>
              </a:solidFill>
              <a:latin typeface="Helvetica Neue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</a:rPr>
              <a:t>способствовать развитию понимания ребенком неразделимого единства человека и природы, понимание общечеловеческой ценности природы;</a:t>
            </a:r>
            <a:endParaRPr lang="ru-RU" dirty="0">
              <a:solidFill>
                <a:srgbClr val="333333"/>
              </a:solidFill>
              <a:latin typeface="Helvetica Neue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</a:rPr>
              <a:t>помочь ребенку осознать необходимость сохранения, охраны и спасения природы для выживания на земле самого человека;</a:t>
            </a:r>
            <a:endParaRPr lang="ru-RU" dirty="0">
              <a:solidFill>
                <a:srgbClr val="333333"/>
              </a:solidFill>
              <a:latin typeface="Helvetica Neue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</a:rPr>
              <a:t>расширить общий кругозор детей, способствовать развитию их творческих способностей;</a:t>
            </a:r>
            <a:endParaRPr lang="ru-RU" dirty="0">
              <a:solidFill>
                <a:srgbClr val="333333"/>
              </a:solidFill>
              <a:latin typeface="Helvetica Neue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</a:rPr>
              <a:t>помочь ребенку самоопределиться в построении взаимоотношений с природой и окружающим его миром.</a:t>
            </a:r>
          </a:p>
          <a:p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</a:rPr>
              <a:t>Ребята 4 и 9 групп отправились на экскурсию в «Булонский лес». Познакомились с лекарственными растениями родного края, закрепили знания о ягодах и их пользе, о съедобных и не съедобных грибах. </a:t>
            </a:r>
          </a:p>
          <a:p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Водили хороводы, играли в подвижные музыкальные игры, вспоминали правила бережного отношения к природе.</a:t>
            </a:r>
          </a:p>
          <a:p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</a:rPr>
              <a:t>В завершение экскурсии все ребята  с удовольствием пили лечебный ромашковый чай.</a:t>
            </a:r>
            <a:endParaRPr lang="ru-RU" b="0" i="0" dirty="0">
              <a:solidFill>
                <a:srgbClr val="333333"/>
              </a:solidFill>
              <a:effectLst/>
              <a:latin typeface="Helvetica Neue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40EAAE-B9ED-4B79-BC9C-2DB356EA1AA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585" y="4299409"/>
            <a:ext cx="1899380" cy="25295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F83C70-8838-4894-81C9-E926B17646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88" y="4211954"/>
            <a:ext cx="3513209" cy="26379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766316-9947-4FFA-8E41-D98BAEF071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540" y="4207904"/>
            <a:ext cx="3523996" cy="26460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88849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12039418-2ED4-4004-BB7C-39714FEFC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6FC91B3-6442-411B-A395-14B3E6CF5C98}"/>
              </a:ext>
            </a:extLst>
          </p:cNvPr>
          <p:cNvSpPr/>
          <p:nvPr/>
        </p:nvSpPr>
        <p:spPr>
          <a:xfrm>
            <a:off x="2811018" y="0"/>
            <a:ext cx="69549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Музыкальная палитра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E3579D7-9BAE-4817-8041-7A1322E2585B}"/>
              </a:ext>
            </a:extLst>
          </p:cNvPr>
          <p:cNvSpPr/>
          <p:nvPr/>
        </p:nvSpPr>
        <p:spPr>
          <a:xfrm>
            <a:off x="112295" y="671691"/>
            <a:ext cx="1196741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Классическая музыка помогает осваивать мир человеческих чувств, эмоций. Сила ее воздействия заключается в том, что она способна передать смену настроений, переживаний, оттенки эмоционально-психических состояний человека. Ребенок очень восприимчив ко всему подлинному, прекрасному и уже в раннем детстве важно дать детям почувствовать настроения, переживания, выраженные в музыке, обогатить их яркими музыкальными впечатлениями.</a:t>
            </a:r>
          </a:p>
          <a:p>
            <a:r>
              <a:rPr lang="ru-RU" dirty="0"/>
              <a:t>При восприятии и анализе музыки у ребенка развивается мышление и воображение, познавательная активность. В процессе рассказа о музыке и ее анализа у детей развивается речь, которая становится более содержательной, образной и выразительной.</a:t>
            </a:r>
            <a:endParaRPr lang="ru-RU" dirty="0">
              <a:solidFill>
                <a:srgbClr val="000000"/>
              </a:solidFill>
              <a:latin typeface="-apple-system"/>
            </a:endParaRPr>
          </a:p>
          <a:p>
            <a:r>
              <a:rPr lang="ru-RU" dirty="0">
                <a:solidFill>
                  <a:srgbClr val="000000"/>
                </a:solidFill>
                <a:latin typeface="-apple-system"/>
              </a:rPr>
              <a:t>Активное слушание музыки - это отличный способ добиться эмоционально - образного восприятия музыки детьми старшего дошкольного возраста через музыкально – двигательные импровизации. Практический метод является одним из эффективных в развитии музыкального восприятия и заключается в передаче характера музыки в движении.</a:t>
            </a:r>
          </a:p>
          <a:p>
            <a:r>
              <a:rPr lang="ru-RU" dirty="0">
                <a:solidFill>
                  <a:srgbClr val="000000"/>
                </a:solidFill>
                <a:latin typeface="-apple-system"/>
              </a:rPr>
              <a:t>На этой неделе старшие дошкольники  познакомились с классическими произведениями </a:t>
            </a:r>
          </a:p>
          <a:p>
            <a:r>
              <a:rPr lang="ru-RU" dirty="0">
                <a:solidFill>
                  <a:srgbClr val="000000"/>
                </a:solidFill>
                <a:latin typeface="-apple-system"/>
              </a:rPr>
              <a:t>русских и зарубежных композиторов, которые можно вспомнить дома:</a:t>
            </a:r>
          </a:p>
          <a:p>
            <a:r>
              <a:rPr lang="ru-RU" dirty="0" err="1">
                <a:solidFill>
                  <a:srgbClr val="000000"/>
                </a:solidFill>
                <a:latin typeface="-apple-system"/>
              </a:rPr>
              <a:t>Э.Григ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 «Утро» - изображали восход солнца</a:t>
            </a:r>
          </a:p>
          <a:p>
            <a:r>
              <a:rPr lang="ru-RU" dirty="0" err="1">
                <a:solidFill>
                  <a:srgbClr val="000000"/>
                </a:solidFill>
                <a:latin typeface="-apple-system"/>
              </a:rPr>
              <a:t>П.Чайковский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 «Песнь жаворонка»- играли на ОРФ колокольчиках перекличку жаворонков</a:t>
            </a:r>
          </a:p>
          <a:p>
            <a:r>
              <a:rPr lang="ru-RU" dirty="0" err="1">
                <a:solidFill>
                  <a:srgbClr val="000000"/>
                </a:solidFill>
                <a:latin typeface="-apple-system"/>
              </a:rPr>
              <a:t>М.Мусоргский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 «Прогулка»</a:t>
            </a:r>
          </a:p>
          <a:p>
            <a:r>
              <a:rPr lang="ru-RU" dirty="0">
                <a:solidFill>
                  <a:srgbClr val="000000"/>
                </a:solidFill>
                <a:latin typeface="-apple-system"/>
              </a:rPr>
              <a:t>А Рубинштейн Мелодия (фа мажор) – изображали рост цветка</a:t>
            </a:r>
          </a:p>
          <a:p>
            <a:r>
              <a:rPr lang="ru-RU" dirty="0" err="1">
                <a:solidFill>
                  <a:srgbClr val="000000"/>
                </a:solidFill>
                <a:latin typeface="-apple-system"/>
              </a:rPr>
              <a:t>Ф.Шуберт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 «Музыкальный момент» – танец гномов</a:t>
            </a:r>
          </a:p>
          <a:p>
            <a:r>
              <a:rPr lang="ru-RU" dirty="0" err="1">
                <a:solidFill>
                  <a:srgbClr val="000000"/>
                </a:solidFill>
                <a:latin typeface="-apple-system"/>
              </a:rPr>
              <a:t>П.Чайковский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 «Баба Яга»</a:t>
            </a:r>
          </a:p>
          <a:p>
            <a:r>
              <a:rPr lang="ru-RU" dirty="0" err="1">
                <a:solidFill>
                  <a:srgbClr val="000000"/>
                </a:solidFill>
                <a:latin typeface="-apple-system"/>
              </a:rPr>
              <a:t>Р.Шуман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 «Смелый наездник»</a:t>
            </a:r>
          </a:p>
          <a:p>
            <a:r>
              <a:rPr lang="ru-RU" dirty="0">
                <a:solidFill>
                  <a:srgbClr val="000000"/>
                </a:solidFill>
                <a:latin typeface="-apple-system"/>
              </a:rPr>
              <a:t>П. Чайковский «Вальс цветов» – Вальс на балу</a:t>
            </a:r>
          </a:p>
          <a:p>
            <a:r>
              <a:rPr lang="ru-RU" dirty="0" err="1">
                <a:solidFill>
                  <a:srgbClr val="000000"/>
                </a:solidFill>
                <a:latin typeface="-apple-system"/>
              </a:rPr>
              <a:t>В.Моцарт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 «Колыбельная»</a:t>
            </a:r>
          </a:p>
          <a:p>
            <a:r>
              <a:rPr lang="ru-RU" dirty="0" err="1">
                <a:solidFill>
                  <a:srgbClr val="000000"/>
                </a:solidFill>
                <a:latin typeface="-apple-system"/>
              </a:rPr>
              <a:t>Л.Бетховен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 «Лунная соната»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8250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E4B5AF58-8753-4AF7-995C-5B4530711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974AF8D-892F-44E3-AE2F-D5C8C281C63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3673642"/>
            <a:ext cx="3184358" cy="31843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AA80CE0-5E60-4075-9330-4D7AE879AB1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8053" y="101574"/>
            <a:ext cx="2980002" cy="29800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77DD8FC-B180-4756-B4CD-D8D20197A2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649" y="292165"/>
            <a:ext cx="4620126" cy="25988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7CF2271-7958-4DF9-9F28-7E9F9D4A9CE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78870" y="3429000"/>
            <a:ext cx="342900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82E9450-71DC-4CE9-A446-3AFCA94F804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03369" y="101575"/>
            <a:ext cx="2980002" cy="29800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4F35A9A-A52D-466F-A625-65B4A30A3A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649" y="4056030"/>
            <a:ext cx="4800702" cy="27003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566897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584</Words>
  <Application>Microsoft Office PowerPoint</Application>
  <PresentationFormat>Широкоэкранный</PresentationFormat>
  <Paragraphs>50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-apple-system</vt:lpstr>
      <vt:lpstr>Arial</vt:lpstr>
      <vt:lpstr>Calibri</vt:lpstr>
      <vt:lpstr>Calibri Light</vt:lpstr>
      <vt:lpstr>Comic Sans MS</vt:lpstr>
      <vt:lpstr>Helvetica Neue</vt:lpstr>
      <vt:lpstr>Roboto</vt:lpstr>
      <vt:lpstr>Times New Roman</vt:lpstr>
      <vt:lpstr>YS Text</vt:lpstr>
      <vt:lpstr>Тема Office</vt:lpstr>
      <vt:lpstr>Ленинградская область Приозерский муниципальный район  Муниципальное дошкольное образовательное учреждение «Детский сад комбинированного вида №9»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15</cp:revision>
  <dcterms:created xsi:type="dcterms:W3CDTF">2024-08-11T07:56:39Z</dcterms:created>
  <dcterms:modified xsi:type="dcterms:W3CDTF">2024-08-19T07:09:10Z</dcterms:modified>
</cp:coreProperties>
</file>